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p:scale>
          <a:sx n="66" d="100"/>
          <a:sy n="66" d="100"/>
        </p:scale>
        <p:origin x="1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E814-9D46-E559-CB8D-4BA35B9516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79B4C7-016B-3084-CFCC-9D5576836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979D27-6311-3DB6-B62E-F8D6E3567DF1}"/>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5" name="Footer Placeholder 4">
            <a:extLst>
              <a:ext uri="{FF2B5EF4-FFF2-40B4-BE49-F238E27FC236}">
                <a16:creationId xmlns:a16="http://schemas.microsoft.com/office/drawing/2014/main" id="{24EFD17B-C23D-C62C-386F-3CAD0EAFDE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57900D-3CC6-832B-54E1-94D9FDAE1041}"/>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387313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BF802-1A4B-836A-2F69-5E9A06F7E7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C87EEE-669A-8252-CF8C-DC3D19C154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3AA459-5BCD-2F3F-BB5E-4E5FD5B03284}"/>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5" name="Footer Placeholder 4">
            <a:extLst>
              <a:ext uri="{FF2B5EF4-FFF2-40B4-BE49-F238E27FC236}">
                <a16:creationId xmlns:a16="http://schemas.microsoft.com/office/drawing/2014/main" id="{F6293259-4B5B-FC17-6621-6A5E6DECFD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343C1E-20B2-17C2-DEB3-AB5F279A8ECA}"/>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2530619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61E769-1A37-2FA4-3FC8-588975F84B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6CCC17-43E5-7AB5-D9BB-D5E3492AF3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2C4DBF-15F1-0F08-DD53-8FED0D14E9B6}"/>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5" name="Footer Placeholder 4">
            <a:extLst>
              <a:ext uri="{FF2B5EF4-FFF2-40B4-BE49-F238E27FC236}">
                <a16:creationId xmlns:a16="http://schemas.microsoft.com/office/drawing/2014/main" id="{A8DBFD65-2488-0DEE-6E49-1F532E738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D7A9A9-DE10-A9ED-C9F0-A910F648C6B1}"/>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210669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6254-AEC6-5CA1-54BB-95BD5566D8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8017B7-7652-EDF7-6555-97176248F7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B1E853-D90E-AB13-443B-6AF32093CB28}"/>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5" name="Footer Placeholder 4">
            <a:extLst>
              <a:ext uri="{FF2B5EF4-FFF2-40B4-BE49-F238E27FC236}">
                <a16:creationId xmlns:a16="http://schemas.microsoft.com/office/drawing/2014/main" id="{9014CE05-6A53-9E0D-EB6D-0369E3E467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214BE1-9834-BBF8-1380-C7682D5EEEF0}"/>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439942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06FC-C056-C70B-DDD8-6609AE4439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BEA1F6-B6D4-9E8E-0640-BA8BD41CBE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4855F6-8C4A-B1A3-DE9F-BFC03F940840}"/>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5" name="Footer Placeholder 4">
            <a:extLst>
              <a:ext uri="{FF2B5EF4-FFF2-40B4-BE49-F238E27FC236}">
                <a16:creationId xmlns:a16="http://schemas.microsoft.com/office/drawing/2014/main" id="{5B67B783-708D-A2D7-2920-AB3485164F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A7E81A-57DB-6302-27AB-4AF521ED57EF}"/>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355589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180-97E8-0782-64B6-0C85E3FFCF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0F373F-4EF6-8072-F67A-849EAFD7A5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91C7C85-3543-1B29-F9D2-5EE5ED3EF6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D0D09E-2BDD-5F3A-194C-CC484128783A}"/>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6" name="Footer Placeholder 5">
            <a:extLst>
              <a:ext uri="{FF2B5EF4-FFF2-40B4-BE49-F238E27FC236}">
                <a16:creationId xmlns:a16="http://schemas.microsoft.com/office/drawing/2014/main" id="{DE565F86-ADB9-8EAF-58E6-FBFEC1E60E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27FD30-FA31-8E9B-C623-F30EB446B615}"/>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846014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A0FD-A7CC-FAD5-FFD4-C290112AD34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25163D-B5A6-3DBB-06AC-DCEAB2540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9DAFF7-4AB3-CA20-2FD6-6400CEAFF4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9F534C-4E7C-A38E-0C28-BF998452D2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8A30CB-503D-52CF-B3E2-F388E6D66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2A70D4-C21A-EBF4-EAB3-6E6F488E1C64}"/>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8" name="Footer Placeholder 7">
            <a:extLst>
              <a:ext uri="{FF2B5EF4-FFF2-40B4-BE49-F238E27FC236}">
                <a16:creationId xmlns:a16="http://schemas.microsoft.com/office/drawing/2014/main" id="{FDD83826-E522-00E6-1DD4-AA74BB979B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5079E91-AA01-6784-284B-7B1AA66CD10C}"/>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352296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01D3-B9F6-226A-D284-D299BB8010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B629A6-0746-E203-1F8A-FFD1FF3151E3}"/>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4" name="Footer Placeholder 3">
            <a:extLst>
              <a:ext uri="{FF2B5EF4-FFF2-40B4-BE49-F238E27FC236}">
                <a16:creationId xmlns:a16="http://schemas.microsoft.com/office/drawing/2014/main" id="{BDB176EA-053B-76A3-4EA6-1322683C51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6E228D-FF8F-193F-A70F-36DADFEEBD71}"/>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1812029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013332-1702-E840-887D-477315DED09D}"/>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3" name="Footer Placeholder 2">
            <a:extLst>
              <a:ext uri="{FF2B5EF4-FFF2-40B4-BE49-F238E27FC236}">
                <a16:creationId xmlns:a16="http://schemas.microsoft.com/office/drawing/2014/main" id="{49960128-E05F-7653-DD00-27E97B9798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D665B1C-FB3A-51C3-2FD0-6C61DEB0F0AD}"/>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1590695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4CB0-BEB2-8D2E-CFD5-86C44D8CB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9DAF9B-3BE7-F7D7-6CA4-96D9106821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7D14B2-5D0B-A26A-D51A-3A4B03811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FEBD4-9B2C-64A5-2FE4-77B70331BE79}"/>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6" name="Footer Placeholder 5">
            <a:extLst>
              <a:ext uri="{FF2B5EF4-FFF2-40B4-BE49-F238E27FC236}">
                <a16:creationId xmlns:a16="http://schemas.microsoft.com/office/drawing/2014/main" id="{75984473-382E-59A4-5E10-2A4D112022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43956A-C286-8D40-FFBF-48CFB3E70570}"/>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1109921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D8A71-76AC-1C80-962D-574B8A281C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605819-E51D-D6AD-461F-C1E812051A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0B8E6C9-9C2E-1D32-8AE8-ADAC890BB6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7A5D7F-D15F-1169-6159-88D82D72245B}"/>
              </a:ext>
            </a:extLst>
          </p:cNvPr>
          <p:cNvSpPr>
            <a:spLocks noGrp="1"/>
          </p:cNvSpPr>
          <p:nvPr>
            <p:ph type="dt" sz="half" idx="10"/>
          </p:nvPr>
        </p:nvSpPr>
        <p:spPr/>
        <p:txBody>
          <a:bodyPr/>
          <a:lstStyle/>
          <a:p>
            <a:fld id="{B262CD2C-65CD-4566-8CD4-80578C0F2F52}" type="datetimeFigureOut">
              <a:rPr lang="en-IN" smtClean="0"/>
              <a:t>03-11-2025</a:t>
            </a:fld>
            <a:endParaRPr lang="en-IN"/>
          </a:p>
        </p:txBody>
      </p:sp>
      <p:sp>
        <p:nvSpPr>
          <p:cNvPr id="6" name="Footer Placeholder 5">
            <a:extLst>
              <a:ext uri="{FF2B5EF4-FFF2-40B4-BE49-F238E27FC236}">
                <a16:creationId xmlns:a16="http://schemas.microsoft.com/office/drawing/2014/main" id="{74A97165-6B0B-EA0C-6A34-40406D9D91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A514AB-FAD3-FC16-882F-E5B74142A56D}"/>
              </a:ext>
            </a:extLst>
          </p:cNvPr>
          <p:cNvSpPr>
            <a:spLocks noGrp="1"/>
          </p:cNvSpPr>
          <p:nvPr>
            <p:ph type="sldNum" sz="quarter" idx="12"/>
          </p:nvPr>
        </p:nvSpPr>
        <p:spPr/>
        <p:txBody>
          <a:bodyPr/>
          <a:lstStyle/>
          <a:p>
            <a:fld id="{C58C7440-4ABB-4939-977F-B1171488551B}" type="slidenum">
              <a:rPr lang="en-IN" smtClean="0"/>
              <a:t>‹#›</a:t>
            </a:fld>
            <a:endParaRPr lang="en-IN"/>
          </a:p>
        </p:txBody>
      </p:sp>
    </p:spTree>
    <p:extLst>
      <p:ext uri="{BB962C8B-B14F-4D97-AF65-F5344CB8AC3E}">
        <p14:creationId xmlns:p14="http://schemas.microsoft.com/office/powerpoint/2010/main" val="1520744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F819BE-7565-A42E-E34D-9A4AA46EBB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586C2E-6341-674C-0928-179BF74D42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9520CA-6337-0ED4-A92D-1A3BE9F4C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62CD2C-65CD-4566-8CD4-80578C0F2F52}" type="datetimeFigureOut">
              <a:rPr lang="en-IN" smtClean="0"/>
              <a:t>03-11-2025</a:t>
            </a:fld>
            <a:endParaRPr lang="en-IN"/>
          </a:p>
        </p:txBody>
      </p:sp>
      <p:sp>
        <p:nvSpPr>
          <p:cNvPr id="5" name="Footer Placeholder 4">
            <a:extLst>
              <a:ext uri="{FF2B5EF4-FFF2-40B4-BE49-F238E27FC236}">
                <a16:creationId xmlns:a16="http://schemas.microsoft.com/office/drawing/2014/main" id="{B521B5D5-DF23-661C-3124-63890737BA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B3978C0-6FCF-547D-52BC-D802E417B5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8C7440-4ABB-4939-977F-B1171488551B}" type="slidenum">
              <a:rPr lang="en-IN" smtClean="0"/>
              <a:t>‹#›</a:t>
            </a:fld>
            <a:endParaRPr lang="en-IN"/>
          </a:p>
        </p:txBody>
      </p:sp>
    </p:spTree>
    <p:extLst>
      <p:ext uri="{BB962C8B-B14F-4D97-AF65-F5344CB8AC3E}">
        <p14:creationId xmlns:p14="http://schemas.microsoft.com/office/powerpoint/2010/main" val="225175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Video 8" descr="Wind In Grass">
            <a:extLst>
              <a:ext uri="{FF2B5EF4-FFF2-40B4-BE49-F238E27FC236}">
                <a16:creationId xmlns:a16="http://schemas.microsoft.com/office/drawing/2014/main" id="{3954933D-CD82-9568-0DD3-6CE8D8312F4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68BB32E-5198-EEF3-52C5-960B1938171A}"/>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b="1" dirty="0">
                <a:solidFill>
                  <a:srgbClr val="FFFFFF"/>
                </a:solidFill>
                <a:latin typeface="+mj-lt"/>
                <a:ea typeface="+mj-ea"/>
                <a:cs typeface="+mj-cs"/>
              </a:rPr>
              <a:t>Analyzing India’s Crop Productivity: An EDA to Power BI Journey</a:t>
            </a:r>
          </a:p>
        </p:txBody>
      </p:sp>
      <p:sp>
        <p:nvSpPr>
          <p:cNvPr id="7" name="TextBox 6">
            <a:extLst>
              <a:ext uri="{FF2B5EF4-FFF2-40B4-BE49-F238E27FC236}">
                <a16:creationId xmlns:a16="http://schemas.microsoft.com/office/drawing/2014/main" id="{B9EC51F7-9FB7-B4F7-D194-15D7CA2D07C3}"/>
              </a:ext>
            </a:extLst>
          </p:cNvPr>
          <p:cNvSpPr txBox="1"/>
          <p:nvPr/>
        </p:nvSpPr>
        <p:spPr>
          <a:xfrm>
            <a:off x="1100051" y="4072043"/>
            <a:ext cx="10058400"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p>
            <a:pPr algn="ctr">
              <a:lnSpc>
                <a:spcPct val="90000"/>
              </a:lnSpc>
              <a:spcBef>
                <a:spcPts val="1000"/>
              </a:spcBef>
            </a:pPr>
            <a:r>
              <a:rPr lang="en-US" sz="2400">
                <a:solidFill>
                  <a:srgbClr val="FFFFFF"/>
                </a:solidFill>
              </a:rPr>
              <a:t>Leveraging District-Level Data for Strategic Agricultural Insights</a:t>
            </a:r>
          </a:p>
        </p:txBody>
      </p:sp>
    </p:spTree>
    <p:extLst>
      <p:ext uri="{BB962C8B-B14F-4D97-AF65-F5344CB8AC3E}">
        <p14:creationId xmlns:p14="http://schemas.microsoft.com/office/powerpoint/2010/main" val="248635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6211811-49AE-3A45-A2F7-71BD8354A6C9}"/>
              </a:ext>
            </a:extLst>
          </p:cNvPr>
          <p:cNvSpPr txBox="1"/>
          <p:nvPr/>
        </p:nvSpPr>
        <p:spPr>
          <a:xfrm>
            <a:off x="826396" y="586855"/>
            <a:ext cx="4230100"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3700" b="1" kern="1200">
                <a:solidFill>
                  <a:srgbClr val="FFFFFF"/>
                </a:solidFill>
                <a:latin typeface="+mj-lt"/>
                <a:ea typeface="+mj-ea"/>
                <a:cs typeface="+mj-cs"/>
              </a:rPr>
              <a:t>The Problem:</a:t>
            </a:r>
            <a:r>
              <a:rPr lang="en-US" sz="3700" kern="1200">
                <a:solidFill>
                  <a:srgbClr val="FFFFFF"/>
                </a:solidFill>
                <a:latin typeface="+mj-lt"/>
                <a:ea typeface="+mj-ea"/>
                <a:cs typeface="+mj-cs"/>
              </a:rPr>
              <a:t> Briefly state the challenge accessible data for regional agricultural performance monitoring.</a:t>
            </a:r>
          </a:p>
        </p:txBody>
      </p:sp>
      <p:sp>
        <p:nvSpPr>
          <p:cNvPr id="9" name="Rectangle 2">
            <a:extLst>
              <a:ext uri="{FF2B5EF4-FFF2-40B4-BE49-F238E27FC236}">
                <a16:creationId xmlns:a16="http://schemas.microsoft.com/office/drawing/2014/main" id="{951C34DC-8175-4EEB-C47C-14C2E2BD7615}"/>
              </a:ext>
            </a:extLst>
          </p:cNvPr>
          <p:cNvSpPr>
            <a:spLocks noChangeArrowheads="1"/>
          </p:cNvSpPr>
          <p:nvPr/>
        </p:nvSpPr>
        <p:spPr bwMode="auto">
          <a:xfrm>
            <a:off x="5588348" y="145144"/>
            <a:ext cx="6487538" cy="60503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Project Goal:</a:t>
            </a:r>
            <a:r>
              <a:rPr kumimoji="0" lang="en-US" altLang="en-US" sz="2000" b="0" i="0" u="none" strike="noStrike" cap="none" normalizeH="0" baseline="0" dirty="0">
                <a:ln>
                  <a:noFill/>
                </a:ln>
                <a:effectLst/>
              </a:rPr>
              <a:t> To transform raw, multi-year, district-level data into actionable insights via a dynamic dashboard.</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Data Source:</a:t>
            </a:r>
            <a:r>
              <a:rPr kumimoji="0" lang="en-US" altLang="en-US" sz="2000" b="0" i="0" u="none" strike="noStrike" cap="none" normalizeH="0" baseline="0" dirty="0">
                <a:ln>
                  <a:noFill/>
                </a:ln>
                <a:effectLst/>
              </a:rPr>
              <a:t> </a:t>
            </a:r>
            <a:r>
              <a:rPr kumimoji="0" lang="en-US" altLang="en-US" sz="2000" b="1" i="0" u="none" strike="noStrike" cap="none" normalizeH="0" baseline="0" dirty="0">
                <a:ln>
                  <a:noFill/>
                </a:ln>
                <a:effectLst/>
              </a:rPr>
              <a:t>ICRISAT District Level Data</a:t>
            </a:r>
            <a:r>
              <a:rPr kumimoji="0" lang="en-US" altLang="en-US" sz="2000" b="0" i="0" u="none" strike="noStrike" cap="none" normalizeH="0" baseline="0" dirty="0">
                <a:ln>
                  <a:noFill/>
                </a:ln>
                <a:effectLst/>
              </a:rPr>
              <a:t> .key variables: Area, Production, Yield, State/District, Year.</a:t>
            </a:r>
          </a:p>
        </p:txBody>
      </p:sp>
    </p:spTree>
    <p:extLst>
      <p:ext uri="{BB962C8B-B14F-4D97-AF65-F5344CB8AC3E}">
        <p14:creationId xmlns:p14="http://schemas.microsoft.com/office/powerpoint/2010/main" val="590912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6AA39DBF-0697-166C-BD11-83CE76277AB0}"/>
              </a:ext>
            </a:extLst>
          </p:cNvPr>
          <p:cNvSpPr>
            <a:spLocks noChangeArrowheads="1"/>
          </p:cNvSpPr>
          <p:nvPr/>
        </p:nvSpPr>
        <p:spPr bwMode="auto">
          <a:xfrm>
            <a:off x="4810259" y="649480"/>
            <a:ext cx="65553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The Workflow Highlights of the journey:</a:t>
            </a:r>
            <a:endParaRPr kumimoji="0" lang="en-US" altLang="en-US" sz="2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Data Acquisition &amp; EDA:</a:t>
            </a:r>
            <a:r>
              <a:rPr kumimoji="0" lang="en-US" altLang="en-US" sz="2000" b="0" i="0" u="none" strike="noStrike" cap="none" normalizeH="0" baseline="0" dirty="0">
                <a:ln>
                  <a:noFill/>
                </a:ln>
                <a:effectLst/>
              </a:rPr>
              <a:t> Python (Pandas) -</a:t>
            </a:r>
            <a:r>
              <a:rPr kumimoji="0" lang="en-US" altLang="en-US" sz="2000" b="0" i="1" u="none" strike="noStrike" cap="none" normalizeH="0" baseline="0" dirty="0">
                <a:ln>
                  <a:noFill/>
                </a:ln>
                <a:effectLst/>
              </a:rPr>
              <a:t>Cleaning, handling missing values, identifying outliers.</a:t>
            </a:r>
            <a:endParaRPr kumimoji="0" lang="en-US" altLang="en-US" sz="2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Database Creation:</a:t>
            </a:r>
            <a:r>
              <a:rPr kumimoji="0" lang="en-US" altLang="en-US" sz="2000" b="0" i="0" u="none" strike="noStrike" cap="none" normalizeH="0" baseline="0" dirty="0">
                <a:ln>
                  <a:noFill/>
                </a:ln>
                <a:effectLst/>
              </a:rPr>
              <a:t> MySQL -</a:t>
            </a:r>
            <a:r>
              <a:rPr kumimoji="0" lang="en-US" altLang="en-US" sz="2000" b="0" i="1" u="none" strike="noStrike" cap="none" normalizeH="0" baseline="0" dirty="0">
                <a:ln>
                  <a:noFill/>
                </a:ln>
                <a:effectLst/>
              </a:rPr>
              <a:t>Structuring and centralizing data for efficient querying.</a:t>
            </a:r>
            <a:endParaRPr kumimoji="0" lang="en-US" altLang="en-US" sz="2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Query &amp; Analysis:</a:t>
            </a:r>
            <a:r>
              <a:rPr kumimoji="0" lang="en-US" altLang="en-US" sz="2000" b="0" i="0" u="none" strike="noStrike" cap="none" normalizeH="0" baseline="0" dirty="0">
                <a:ln>
                  <a:noFill/>
                </a:ln>
                <a:effectLst/>
              </a:rPr>
              <a:t> MYSQL -</a:t>
            </a:r>
            <a:r>
              <a:rPr kumimoji="0" lang="en-US" altLang="en-US" sz="2000" b="0" i="1" u="none" strike="noStrike" cap="none" normalizeH="0" baseline="0" dirty="0">
                <a:ln>
                  <a:noFill/>
                </a:ln>
                <a:effectLst/>
              </a:rPr>
              <a:t>Answering specific questions (e.g., "Top 5 districts by Rice Yield in 2014").</a:t>
            </a:r>
            <a:endParaRPr kumimoji="0" lang="en-US" altLang="en-US" sz="2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effectLst/>
              </a:rPr>
              <a:t>Visualization:</a:t>
            </a:r>
            <a:r>
              <a:rPr kumimoji="0" lang="en-US" altLang="en-US" sz="2000" b="0" i="0" u="none" strike="noStrike" cap="none" normalizeH="0" baseline="0" dirty="0">
                <a:ln>
                  <a:noFill/>
                </a:ln>
                <a:effectLst/>
              </a:rPr>
              <a:t> Power BI -</a:t>
            </a:r>
            <a:r>
              <a:rPr kumimoji="0" lang="en-US" altLang="en-US" sz="2000" b="0" i="1" u="none" strike="noStrike" cap="none" normalizeH="0" baseline="0" dirty="0">
                <a:ln>
                  <a:noFill/>
                </a:ln>
                <a:effectLst/>
              </a:rPr>
              <a:t>Creating the final, interactive reporting layer.</a:t>
            </a:r>
            <a:endParaRPr kumimoji="0" lang="en-US" altLang="en-US" sz="20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327808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946ECE-7AE2-8C30-24B1-912437454903}"/>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b="1" dirty="0"/>
              <a:t>Key EDA Steps</a:t>
            </a:r>
          </a:p>
          <a:p>
            <a:pPr indent="-228600">
              <a:lnSpc>
                <a:spcPct val="90000"/>
              </a:lnSpc>
              <a:spcAft>
                <a:spcPts val="600"/>
              </a:spcAft>
              <a:buFont typeface="Arial" panose="020B0604020202020204" pitchFamily="34" charset="0"/>
              <a:buChar char="•"/>
            </a:pPr>
            <a:r>
              <a:rPr lang="en-US" sz="1600" b="1" dirty="0"/>
              <a:t>Handling Missing Values :</a:t>
            </a:r>
            <a:endParaRPr lang="en-US" sz="1600" dirty="0"/>
          </a:p>
          <a:p>
            <a:pPr marL="742950" lvl="1" indent="-228600">
              <a:lnSpc>
                <a:spcPct val="90000"/>
              </a:lnSpc>
              <a:spcAft>
                <a:spcPts val="600"/>
              </a:spcAft>
              <a:buFont typeface="Arial" panose="020B0604020202020204" pitchFamily="34" charset="0"/>
              <a:buChar char="•"/>
            </a:pPr>
            <a:r>
              <a:rPr lang="en-US" sz="1600" dirty="0"/>
              <a:t>Identified where AREA, PRODUCTION, or YIELD were recorded as </a:t>
            </a:r>
            <a:r>
              <a:rPr lang="en-US" sz="1600" b="1" dirty="0"/>
              <a:t>zero (0)</a:t>
            </a:r>
            <a:r>
              <a:rPr lang="en-US" sz="1600" dirty="0"/>
              <a:t> or </a:t>
            </a:r>
            <a:r>
              <a:rPr lang="en-US" sz="1600" b="1" dirty="0"/>
              <a:t>null</a:t>
            </a:r>
            <a:r>
              <a:rPr lang="en-US" sz="1600" dirty="0"/>
              <a:t>.</a:t>
            </a:r>
          </a:p>
          <a:p>
            <a:pPr marL="742950" lvl="1" indent="-228600">
              <a:lnSpc>
                <a:spcPct val="90000"/>
              </a:lnSpc>
              <a:spcAft>
                <a:spcPts val="600"/>
              </a:spcAft>
              <a:buFont typeface="Arial" panose="020B0604020202020204" pitchFamily="34" charset="0"/>
              <a:buChar char="•"/>
            </a:pPr>
            <a:r>
              <a:rPr lang="en-US" sz="1600" i="1" dirty="0"/>
              <a:t>Decision:</a:t>
            </a:r>
            <a:r>
              <a:rPr lang="en-US" sz="1600" dirty="0"/>
              <a:t> Zero values, especially in AREA, often indicate the crop was not grown in that district for that year, which is valuable information. Missing values were either dropped or imputed based on neighboring years/districts.</a:t>
            </a:r>
          </a:p>
          <a:p>
            <a:pPr indent="-228600">
              <a:lnSpc>
                <a:spcPct val="90000"/>
              </a:lnSpc>
              <a:spcAft>
                <a:spcPts val="600"/>
              </a:spcAft>
              <a:buFont typeface="Arial" panose="020B0604020202020204" pitchFamily="34" charset="0"/>
              <a:buChar char="•"/>
            </a:pPr>
            <a:r>
              <a:rPr lang="en-US" sz="1600" b="1" dirty="0"/>
              <a:t>Data Structure Transformation:</a:t>
            </a:r>
            <a:endParaRPr lang="en-US" sz="1600" dirty="0"/>
          </a:p>
          <a:p>
            <a:pPr marL="742950" lvl="1" indent="-228600">
              <a:lnSpc>
                <a:spcPct val="90000"/>
              </a:lnSpc>
              <a:spcAft>
                <a:spcPts val="600"/>
              </a:spcAft>
              <a:buFont typeface="Arial" panose="020B0604020202020204" pitchFamily="34" charset="0"/>
              <a:buChar char="•"/>
            </a:pPr>
            <a:r>
              <a:rPr lang="en-US" sz="1600" dirty="0"/>
              <a:t>The original data was in a </a:t>
            </a:r>
            <a:r>
              <a:rPr lang="en-US" sz="1600" b="1" dirty="0"/>
              <a:t>wide format</a:t>
            </a:r>
            <a:r>
              <a:rPr lang="en-US" sz="1600" dirty="0"/>
              <a:t> (one row per district/year, many columns for each crop's Area, Production, Yield).</a:t>
            </a:r>
          </a:p>
          <a:p>
            <a:pPr marL="742950" lvl="1" indent="-228600">
              <a:lnSpc>
                <a:spcPct val="90000"/>
              </a:lnSpc>
              <a:spcAft>
                <a:spcPts val="600"/>
              </a:spcAft>
              <a:buFont typeface="Arial" panose="020B0604020202020204" pitchFamily="34" charset="0"/>
              <a:buChar char="•"/>
            </a:pPr>
            <a:r>
              <a:rPr lang="en-US" sz="1600" b="1" dirty="0"/>
              <a:t>Action:</a:t>
            </a:r>
            <a:r>
              <a:rPr lang="en-US" sz="1600" dirty="0"/>
              <a:t> Transformed the data into a </a:t>
            </a:r>
            <a:r>
              <a:rPr lang="en-US" sz="1600" b="1" dirty="0"/>
              <a:t>long format</a:t>
            </a:r>
            <a:r>
              <a:rPr lang="en-US" sz="1600" dirty="0"/>
              <a:t> for easier use in MySQL and Power BI, creating a single Crop Name column and single Metric Value column (Area, Production, Yield).</a:t>
            </a:r>
          </a:p>
        </p:txBody>
      </p:sp>
    </p:spTree>
    <p:extLst>
      <p:ext uri="{BB962C8B-B14F-4D97-AF65-F5344CB8AC3E}">
        <p14:creationId xmlns:p14="http://schemas.microsoft.com/office/powerpoint/2010/main" val="295020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5E6E451-3D84-C276-8C48-49724FBFB085}"/>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b="1" dirty="0"/>
              <a:t>Database Foundation (MySQL) </a:t>
            </a:r>
          </a:p>
          <a:p>
            <a:pPr indent="-228600">
              <a:lnSpc>
                <a:spcPct val="90000"/>
              </a:lnSpc>
              <a:spcAft>
                <a:spcPts val="600"/>
              </a:spcAft>
              <a:buFont typeface="Arial" panose="020B0604020202020204" pitchFamily="34" charset="0"/>
              <a:buChar char="•"/>
            </a:pPr>
            <a:r>
              <a:rPr lang="en-US" sz="1600" b="1" dirty="0"/>
              <a:t>Goal:</a:t>
            </a:r>
            <a:r>
              <a:rPr lang="en-US" sz="1600" dirty="0"/>
              <a:t> Create a centralized, high-performance repository for data retrieval.</a:t>
            </a:r>
          </a:p>
          <a:p>
            <a:pPr indent="-228600">
              <a:lnSpc>
                <a:spcPct val="90000"/>
              </a:lnSpc>
              <a:spcAft>
                <a:spcPts val="600"/>
              </a:spcAft>
              <a:buFont typeface="Arial" panose="020B0604020202020204" pitchFamily="34" charset="0"/>
              <a:buChar char="•"/>
            </a:pPr>
            <a:r>
              <a:rPr lang="en-US" sz="1600" b="1" dirty="0"/>
              <a:t>Tool:</a:t>
            </a:r>
            <a:r>
              <a:rPr lang="en-US" sz="1600" dirty="0"/>
              <a:t> </a:t>
            </a:r>
            <a:r>
              <a:rPr lang="en-US" sz="1600" b="1" dirty="0"/>
              <a:t>MySQL</a:t>
            </a:r>
            <a:endParaRPr lang="en-US" sz="1600" dirty="0"/>
          </a:p>
          <a:p>
            <a:pPr indent="-228600">
              <a:lnSpc>
                <a:spcPct val="90000"/>
              </a:lnSpc>
              <a:spcAft>
                <a:spcPts val="600"/>
              </a:spcAft>
              <a:buFont typeface="Arial" panose="020B0604020202020204" pitchFamily="34" charset="0"/>
              <a:buChar char="•"/>
            </a:pPr>
            <a:r>
              <a:rPr lang="en-US" sz="1600" b="1" dirty="0"/>
              <a:t>Key Action: Structuring for Scale</a:t>
            </a:r>
            <a:endParaRPr lang="en-US" sz="1600" dirty="0"/>
          </a:p>
          <a:p>
            <a:pPr marL="742950" lvl="1" indent="-228600">
              <a:lnSpc>
                <a:spcPct val="90000"/>
              </a:lnSpc>
              <a:spcAft>
                <a:spcPts val="600"/>
              </a:spcAft>
              <a:buFont typeface="Arial" panose="020B0604020202020204" pitchFamily="34" charset="0"/>
              <a:buChar char="•"/>
            </a:pPr>
            <a:r>
              <a:rPr lang="en-US" sz="1600" dirty="0"/>
              <a:t>Created tables and defined appropriate data types (e.g., FLOAT for metrics, VARCHAR for names).</a:t>
            </a:r>
          </a:p>
          <a:p>
            <a:pPr marL="742950" lvl="1" indent="-228600">
              <a:lnSpc>
                <a:spcPct val="90000"/>
              </a:lnSpc>
              <a:spcAft>
                <a:spcPts val="600"/>
              </a:spcAft>
              <a:buFont typeface="Arial" panose="020B0604020202020204" pitchFamily="34" charset="0"/>
              <a:buChar char="•"/>
            </a:pPr>
            <a:r>
              <a:rPr lang="en-US" sz="1600" dirty="0"/>
              <a:t>Used </a:t>
            </a:r>
            <a:r>
              <a:rPr lang="en-US" sz="1600" b="1" dirty="0"/>
              <a:t>Primary and Foreign Keys</a:t>
            </a:r>
            <a:r>
              <a:rPr lang="en-US" sz="1600" dirty="0"/>
              <a:t> (if applicable) to enforce data integrity.</a:t>
            </a:r>
          </a:p>
          <a:p>
            <a:pPr indent="-228600">
              <a:lnSpc>
                <a:spcPct val="90000"/>
              </a:lnSpc>
              <a:spcAft>
                <a:spcPts val="600"/>
              </a:spcAft>
              <a:buFont typeface="Arial" panose="020B0604020202020204" pitchFamily="34" charset="0"/>
              <a:buChar char="•"/>
            </a:pPr>
            <a:r>
              <a:rPr lang="en-US" sz="1600" b="1" dirty="0"/>
              <a:t>Benefit:</a:t>
            </a:r>
            <a:r>
              <a:rPr lang="en-US" sz="1600" dirty="0"/>
              <a:t> Decoupled the reporting layer (Power BI) from the raw data source, ensuring faster, more reliable query performance.</a:t>
            </a:r>
          </a:p>
          <a:p>
            <a:pPr indent="-228600">
              <a:lnSpc>
                <a:spcPct val="90000"/>
              </a:lnSpc>
              <a:spcAft>
                <a:spcPts val="600"/>
              </a:spcAft>
              <a:buFont typeface="Arial" panose="020B0604020202020204" pitchFamily="34" charset="0"/>
              <a:buChar char="•"/>
            </a:pPr>
            <a:r>
              <a:rPr lang="en-US" sz="1600" b="1" dirty="0"/>
              <a:t>Slide 4: Insight Generation (SQL Queries) </a:t>
            </a:r>
          </a:p>
          <a:p>
            <a:pPr indent="-228600">
              <a:lnSpc>
                <a:spcPct val="90000"/>
              </a:lnSpc>
              <a:spcAft>
                <a:spcPts val="600"/>
              </a:spcAft>
              <a:buFont typeface="Arial" panose="020B0604020202020204" pitchFamily="34" charset="0"/>
              <a:buChar char="•"/>
            </a:pPr>
            <a:r>
              <a:rPr lang="en-US" sz="1600" b="1" dirty="0"/>
              <a:t>Goal:</a:t>
            </a:r>
            <a:r>
              <a:rPr lang="en-US" sz="1600" dirty="0"/>
              <a:t> Extract specific, high-value insights requested by stakeholders.</a:t>
            </a:r>
          </a:p>
          <a:p>
            <a:pPr indent="-228600">
              <a:lnSpc>
                <a:spcPct val="90000"/>
              </a:lnSpc>
              <a:spcAft>
                <a:spcPts val="600"/>
              </a:spcAft>
              <a:buFont typeface="Arial" panose="020B0604020202020204" pitchFamily="34" charset="0"/>
              <a:buChar char="•"/>
            </a:pPr>
            <a:r>
              <a:rPr lang="en-US" sz="1600" b="1" dirty="0"/>
              <a:t>Tool:</a:t>
            </a:r>
            <a:r>
              <a:rPr lang="en-US" sz="1600" dirty="0"/>
              <a:t> </a:t>
            </a:r>
            <a:r>
              <a:rPr lang="en-US" sz="1600" b="1" dirty="0"/>
              <a:t>SQL</a:t>
            </a:r>
            <a:endParaRPr lang="en-US" sz="1600" dirty="0"/>
          </a:p>
        </p:txBody>
      </p:sp>
    </p:spTree>
    <p:extLst>
      <p:ext uri="{BB962C8B-B14F-4D97-AF65-F5344CB8AC3E}">
        <p14:creationId xmlns:p14="http://schemas.microsoft.com/office/powerpoint/2010/main" val="354581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360E6FE-D8D6-164C-E653-5EADE830147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t>Visualization &amp; Connection (Power BI) </a:t>
            </a:r>
          </a:p>
          <a:p>
            <a:pPr indent="-228600">
              <a:lnSpc>
                <a:spcPct val="90000"/>
              </a:lnSpc>
              <a:spcAft>
                <a:spcPts val="600"/>
              </a:spcAft>
              <a:buFont typeface="Arial" panose="020B0604020202020204" pitchFamily="34" charset="0"/>
              <a:buChar char="•"/>
            </a:pPr>
            <a:r>
              <a:rPr lang="en-US" sz="2000" b="1" dirty="0"/>
              <a:t>Tool:</a:t>
            </a:r>
            <a:r>
              <a:rPr lang="en-US" sz="2000" dirty="0"/>
              <a:t> </a:t>
            </a:r>
            <a:r>
              <a:rPr lang="en-US" sz="2000" b="1" dirty="0"/>
              <a:t>Power BI</a:t>
            </a:r>
            <a:endParaRPr lang="en-US" sz="2000" dirty="0"/>
          </a:p>
          <a:p>
            <a:pPr indent="-228600">
              <a:lnSpc>
                <a:spcPct val="90000"/>
              </a:lnSpc>
              <a:spcAft>
                <a:spcPts val="600"/>
              </a:spcAft>
              <a:buFont typeface="Arial" panose="020B0604020202020204" pitchFamily="34" charset="0"/>
              <a:buChar char="•"/>
            </a:pPr>
            <a:r>
              <a:rPr lang="en-US" sz="2000" b="1" dirty="0"/>
              <a:t>Key Action: Seamless Connectivity</a:t>
            </a:r>
            <a:endParaRPr lang="en-US" sz="2000" dirty="0"/>
          </a:p>
          <a:p>
            <a:pPr marL="742950" lvl="1" indent="-228600">
              <a:lnSpc>
                <a:spcPct val="90000"/>
              </a:lnSpc>
              <a:spcAft>
                <a:spcPts val="600"/>
              </a:spcAft>
              <a:buFont typeface="Arial" panose="020B0604020202020204" pitchFamily="34" charset="0"/>
              <a:buChar char="•"/>
            </a:pPr>
            <a:r>
              <a:rPr lang="en-US" sz="2000" dirty="0"/>
              <a:t>Directly connected Power BI to the </a:t>
            </a:r>
            <a:r>
              <a:rPr lang="en-US" sz="2000" b="1" dirty="0"/>
              <a:t>MySQL database</a:t>
            </a:r>
            <a:r>
              <a:rPr lang="en-US" sz="2000" dirty="0"/>
              <a:t> (not the CSV file).</a:t>
            </a:r>
          </a:p>
          <a:p>
            <a:pPr marL="742950" lvl="1" indent="-228600">
              <a:lnSpc>
                <a:spcPct val="90000"/>
              </a:lnSpc>
              <a:spcAft>
                <a:spcPts val="600"/>
              </a:spcAft>
              <a:buFont typeface="Arial" panose="020B0604020202020204" pitchFamily="34" charset="0"/>
              <a:buChar char="•"/>
            </a:pPr>
            <a:r>
              <a:rPr lang="en-US" sz="2000" dirty="0"/>
              <a:t>This ensures that the dashboards are pulling from the </a:t>
            </a:r>
            <a:r>
              <a:rPr lang="en-US" sz="2000" b="1" dirty="0"/>
              <a:t>cleaned and aggregated data</a:t>
            </a:r>
            <a:r>
              <a:rPr lang="en-US" sz="2000" dirty="0"/>
              <a:t> set, guaranteeing accuracy.</a:t>
            </a:r>
          </a:p>
          <a:p>
            <a:pPr indent="-228600">
              <a:lnSpc>
                <a:spcPct val="90000"/>
              </a:lnSpc>
              <a:spcAft>
                <a:spcPts val="600"/>
              </a:spcAft>
              <a:buFont typeface="Arial" panose="020B0604020202020204" pitchFamily="34" charset="0"/>
              <a:buChar char="•"/>
            </a:pPr>
            <a:r>
              <a:rPr lang="en-US" sz="2000" b="1" dirty="0"/>
              <a:t>Design Focus:</a:t>
            </a:r>
            <a:r>
              <a:rPr lang="en-US" sz="2000" dirty="0"/>
              <a:t> Created a user-friendly, high-contrast visual design</a:t>
            </a:r>
          </a:p>
        </p:txBody>
      </p:sp>
    </p:spTree>
    <p:extLst>
      <p:ext uri="{BB962C8B-B14F-4D97-AF65-F5344CB8AC3E}">
        <p14:creationId xmlns:p14="http://schemas.microsoft.com/office/powerpoint/2010/main" val="2698172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D8E231-0E23-516E-2AAD-66EE09563749}"/>
              </a:ext>
            </a:extLst>
          </p:cNvPr>
          <p:cNvSpPr txBox="1"/>
          <p:nvPr/>
        </p:nvSpPr>
        <p:spPr>
          <a:xfrm>
            <a:off x="1285240" y="798286"/>
            <a:ext cx="8074815" cy="4971579"/>
          </a:xfrm>
          <a:prstGeom prst="rect">
            <a:avLst/>
          </a:prstGeom>
        </p:spPr>
        <p:txBody>
          <a:bodyPr vert="horz" lIns="91440" tIns="45720" rIns="91440" bIns="45720" rtlCol="0" anchor="t">
            <a:noAutofit/>
          </a:bodyPr>
          <a:lstStyle/>
          <a:p>
            <a:pPr>
              <a:lnSpc>
                <a:spcPct val="90000"/>
              </a:lnSpc>
              <a:spcAft>
                <a:spcPts val="600"/>
              </a:spcAft>
            </a:pPr>
            <a:r>
              <a:rPr lang="en-US" sz="2400" b="1" dirty="0"/>
              <a:t>Final Project Summary: End-to-End Data Analysis</a:t>
            </a:r>
          </a:p>
          <a:p>
            <a:pPr>
              <a:lnSpc>
                <a:spcPct val="90000"/>
              </a:lnSpc>
              <a:spcAft>
                <a:spcPts val="600"/>
              </a:spcAft>
            </a:pPr>
            <a:endParaRPr lang="en-US" sz="2400" b="1" dirty="0"/>
          </a:p>
          <a:p>
            <a:pPr indent="-228600">
              <a:lnSpc>
                <a:spcPct val="90000"/>
              </a:lnSpc>
              <a:spcAft>
                <a:spcPts val="600"/>
              </a:spcAft>
              <a:buFont typeface="Arial" panose="020B0604020202020204" pitchFamily="34" charset="0"/>
              <a:buChar char="•"/>
            </a:pPr>
            <a:r>
              <a:rPr lang="en-US" sz="1600" dirty="0"/>
              <a:t>This project successfully implemented a complete data analysis pipeline, transforming raw, district-level agricultural data into actionable business </a:t>
            </a:r>
            <a:r>
              <a:rPr lang="en-US" sz="1600"/>
              <a:t>intelligence.</a:t>
            </a:r>
          </a:p>
          <a:p>
            <a:pPr>
              <a:lnSpc>
                <a:spcPct val="90000"/>
              </a:lnSpc>
              <a:spcAft>
                <a:spcPts val="600"/>
              </a:spcAft>
            </a:pPr>
            <a:endParaRPr lang="en-US" sz="1600" dirty="0"/>
          </a:p>
          <a:p>
            <a:pPr indent="-228600">
              <a:lnSpc>
                <a:spcPct val="90000"/>
              </a:lnSpc>
              <a:spcAft>
                <a:spcPts val="600"/>
              </a:spcAft>
              <a:buFont typeface="Arial" panose="020B0604020202020204" pitchFamily="34" charset="0"/>
              <a:buChar char="•"/>
            </a:pPr>
            <a:r>
              <a:rPr lang="en-US" sz="1600" b="1" dirty="0"/>
              <a:t>Data Preparation (Python):</a:t>
            </a:r>
            <a:r>
              <a:rPr lang="en-US" sz="1600" dirty="0"/>
              <a:t> The process began with using </a:t>
            </a:r>
            <a:r>
              <a:rPr lang="en-US" sz="1600" b="1" dirty="0"/>
              <a:t>Python (Pandas)</a:t>
            </a:r>
            <a:r>
              <a:rPr lang="en-US" sz="1600" dirty="0"/>
              <a:t> to perform comprehensive </a:t>
            </a:r>
            <a:r>
              <a:rPr lang="en-US" sz="1600" b="1" dirty="0"/>
              <a:t>Exploratory Data Analysis (EDA)</a:t>
            </a:r>
            <a:r>
              <a:rPr lang="en-US" sz="1600" dirty="0"/>
              <a:t>, including identifying and cleaning critical data quality issues like null values and duplicates in the raw CSV.</a:t>
            </a:r>
          </a:p>
          <a:p>
            <a:pPr indent="-228600">
              <a:lnSpc>
                <a:spcPct val="90000"/>
              </a:lnSpc>
              <a:spcAft>
                <a:spcPts val="600"/>
              </a:spcAft>
              <a:buFont typeface="Arial" panose="020B0604020202020204" pitchFamily="34" charset="0"/>
              <a:buChar char="•"/>
            </a:pPr>
            <a:r>
              <a:rPr lang="en-US" sz="1600" b="1" dirty="0"/>
              <a:t>Database Management (MySQL):</a:t>
            </a:r>
            <a:r>
              <a:rPr lang="en-US" sz="1600" dirty="0"/>
              <a:t> The cleaned data was then organized into a stable </a:t>
            </a:r>
            <a:r>
              <a:rPr lang="en-US" sz="1600" b="1" dirty="0"/>
              <a:t>MySQL database</a:t>
            </a:r>
            <a:r>
              <a:rPr lang="en-US" sz="1600" dirty="0"/>
              <a:t>. This environment was leveraged to execute specific </a:t>
            </a:r>
            <a:r>
              <a:rPr lang="en-US" sz="1600" b="1" dirty="0"/>
              <a:t>SQL queries</a:t>
            </a:r>
            <a:r>
              <a:rPr lang="en-US" sz="1600" dirty="0"/>
              <a:t>, which efficiently calculated summary metrics and extracted key analytical insights required by the project.</a:t>
            </a:r>
          </a:p>
          <a:p>
            <a:pPr indent="-228600">
              <a:lnSpc>
                <a:spcPct val="90000"/>
              </a:lnSpc>
              <a:spcAft>
                <a:spcPts val="600"/>
              </a:spcAft>
              <a:buFont typeface="Arial" panose="020B0604020202020204" pitchFamily="34" charset="0"/>
              <a:buChar char="•"/>
            </a:pPr>
            <a:r>
              <a:rPr lang="en-US" sz="1600" b="1" dirty="0"/>
              <a:t>Visualization (Power BI):</a:t>
            </a:r>
            <a:r>
              <a:rPr lang="en-US" sz="1600" dirty="0"/>
              <a:t> The final step involved connecting the optimized MySQL database directly to </a:t>
            </a:r>
            <a:r>
              <a:rPr lang="en-US" sz="1600" b="1" dirty="0"/>
              <a:t>Power BI</a:t>
            </a:r>
            <a:r>
              <a:rPr lang="en-US" sz="1600" dirty="0"/>
              <a:t>. This ensured the creation of dynamic, interactive dashboards that clearly visualize complex agricultural trends and performance metrics, ultimately enabling data-driven decision-making for stakeholders.</a:t>
            </a:r>
          </a:p>
          <a:p>
            <a:pPr indent="-228600">
              <a:lnSpc>
                <a:spcPct val="90000"/>
              </a:lnSpc>
              <a:spcAft>
                <a:spcPts val="600"/>
              </a:spcAft>
              <a:buFont typeface="Arial" panose="020B0604020202020204" pitchFamily="34" charset="0"/>
              <a:buChar char="•"/>
            </a:pPr>
            <a:r>
              <a:rPr lang="en-US" sz="1600" b="1" dirty="0"/>
              <a:t>In essence, the project demonstrates full proficiency across the data lifecycle: cleaning, database structuring, querying, and professional visualization.</a:t>
            </a:r>
            <a:endParaRPr lang="en-US" sz="1600" dirty="0"/>
          </a:p>
        </p:txBody>
      </p:sp>
    </p:spTree>
    <p:extLst>
      <p:ext uri="{BB962C8B-B14F-4D97-AF65-F5344CB8AC3E}">
        <p14:creationId xmlns:p14="http://schemas.microsoft.com/office/powerpoint/2010/main" val="4068291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630</Words>
  <Application>Microsoft Office PowerPoint</Application>
  <PresentationFormat>Widescreen</PresentationFormat>
  <Paragraphs>41</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mishan daniel</dc:creator>
  <cp:lastModifiedBy>mishan daniel</cp:lastModifiedBy>
  <cp:revision>1</cp:revision>
  <dcterms:created xsi:type="dcterms:W3CDTF">2025-11-03T06:53:29Z</dcterms:created>
  <dcterms:modified xsi:type="dcterms:W3CDTF">2025-11-03T07:31:30Z</dcterms:modified>
</cp:coreProperties>
</file>